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5" r:id="rId1"/>
  </p:sldMasterIdLst>
  <p:notesMasterIdLst>
    <p:notesMasterId r:id="rId11"/>
  </p:notesMasterIdLst>
  <p:handoutMasterIdLst>
    <p:handoutMasterId r:id="rId12"/>
  </p:handoutMasterIdLst>
  <p:sldIdLst>
    <p:sldId id="1834" r:id="rId2"/>
    <p:sldId id="1880" r:id="rId3"/>
    <p:sldId id="1939" r:id="rId4"/>
    <p:sldId id="1942" r:id="rId5"/>
    <p:sldId id="1940" r:id="rId6"/>
    <p:sldId id="1943" r:id="rId7"/>
    <p:sldId id="1944" r:id="rId8"/>
    <p:sldId id="1941" r:id="rId9"/>
    <p:sldId id="1933" r:id="rId10"/>
  </p:sldIdLst>
  <p:sldSz cx="9144000" cy="5143500" type="screen16x9"/>
  <p:notesSz cx="7315200" cy="9601200"/>
  <p:defaultTextStyle>
    <a:defPPr>
      <a:defRPr lang="en-US"/>
    </a:defPPr>
    <a:lvl1pPr marL="0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92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83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675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566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27152"/>
    <a:srgbClr val="FF0066"/>
    <a:srgbClr val="008000"/>
    <a:srgbClr val="D60093"/>
    <a:srgbClr val="33CC33"/>
    <a:srgbClr val="FF0000"/>
    <a:srgbClr val="CC0066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36" autoAdjust="0"/>
    <p:restoredTop sz="77880" autoAdjust="0"/>
  </p:normalViewPr>
  <p:slideViewPr>
    <p:cSldViewPr>
      <p:cViewPr>
        <p:scale>
          <a:sx n="121" d="100"/>
          <a:sy n="121" d="100"/>
        </p:scale>
        <p:origin x="688" y="72"/>
      </p:cViewPr>
      <p:guideLst>
        <p:guide orient="horz" pos="1620"/>
        <p:guide pos="2880"/>
      </p:guideLst>
    </p:cSldViewPr>
  </p:slideViewPr>
  <p:notesTextViewPr>
    <p:cViewPr>
      <p:scale>
        <a:sx n="140" d="100"/>
        <a:sy n="140" d="100"/>
      </p:scale>
      <p:origin x="0" y="0"/>
    </p:cViewPr>
  </p:notesTextViewPr>
  <p:sorterViewPr>
    <p:cViewPr>
      <p:scale>
        <a:sx n="51" d="100"/>
        <a:sy n="51" d="100"/>
      </p:scale>
      <p:origin x="0" y="3768"/>
    </p:cViewPr>
  </p:sorterViewPr>
  <p:notesViewPr>
    <p:cSldViewPr>
      <p:cViewPr varScale="1">
        <p:scale>
          <a:sx n="53" d="100"/>
          <a:sy n="53" d="100"/>
        </p:scale>
        <p:origin x="-1836" y="-84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D3E28C4F-4FE9-4D22-93D8-487A4D01D983}" type="datetimeFigureOut">
              <a:rPr lang="en-US" smtClean="0"/>
              <a:pPr/>
              <a:t>7/13/21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BD5F390F-F66B-4732-9C46-6C80D0575F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96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r">
              <a:defRPr sz="1300"/>
            </a:lvl1pPr>
          </a:lstStyle>
          <a:p>
            <a:fld id="{EE18CB36-612C-4E4A-AC83-E89476AEC2BF}" type="datetimeFigureOut">
              <a:rPr lang="en-US" smtClean="0"/>
              <a:pPr/>
              <a:t>7/13/21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1" tIns="48326" rIns="96651" bIns="4832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6651" tIns="48326" rIns="96651" bIns="4832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r">
              <a:defRPr sz="1300"/>
            </a:lvl1pPr>
          </a:lstStyle>
          <a:p>
            <a:fld id="{EE707532-839C-41A2-9E71-D5288AEAE6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4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9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83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75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566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2375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569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3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03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200" dirty="0" smtClean="0">
                <a:solidFill>
                  <a:srgbClr val="000000"/>
                </a:solidFill>
              </a:rPr>
              <a:t>Google</a:t>
            </a:r>
            <a:r>
              <a:rPr kumimoji="1" lang="zh-CN" altLang="en-US" sz="1200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1200" dirty="0" smtClean="0">
                <a:solidFill>
                  <a:srgbClr val="000000"/>
                </a:solidFill>
              </a:rPr>
              <a:t>ML</a:t>
            </a:r>
            <a:r>
              <a:rPr kumimoji="1" lang="zh-CN" altLang="en-US" sz="1200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1200" dirty="0" smtClean="0">
                <a:solidFill>
                  <a:srgbClr val="000000"/>
                </a:solidFill>
              </a:rPr>
              <a:t>Kit</a:t>
            </a:r>
            <a:r>
              <a:rPr kumimoji="1" lang="zh-CN" altLang="en-US" sz="1200" dirty="0" smtClean="0">
                <a:solidFill>
                  <a:srgbClr val="000000"/>
                </a:solidFill>
              </a:rPr>
              <a:t> </a:t>
            </a:r>
            <a:endParaRPr lang="zh-CN" altLang="en-US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30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9153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119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255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550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7543800" cy="68039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2" y="1200150"/>
            <a:ext cx="7543801" cy="3429000"/>
          </a:xfrm>
        </p:spPr>
        <p:txBody>
          <a:bodyPr/>
          <a:lstStyle>
            <a:lvl1pPr marL="7938" indent="-7938">
              <a:buNone/>
              <a:tabLst/>
              <a:defRPr sz="2800" baseline="0"/>
            </a:lvl1pPr>
            <a:lvl2pPr marL="404793" indent="-253988">
              <a:tabLst/>
              <a:defRPr sz="2400" baseline="0"/>
            </a:lvl2pPr>
            <a:lvl3pPr marL="515912" indent="-228588">
              <a:tabLst/>
              <a:defRPr sz="2000" baseline="0"/>
            </a:lvl3pPr>
            <a:lvl4pPr marL="690529" indent="-265100">
              <a:tabLst/>
              <a:defRPr sz="1600" baseline="0"/>
            </a:lvl4pPr>
            <a:lvl5pPr marL="801648" indent="-239701">
              <a:tabLst/>
              <a:defRPr sz="140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8654A-4479-E148-9138-B094F2E1AFE9}" type="datetime1">
              <a:rPr lang="zh-CN" altLang="en-US" smtClean="0"/>
              <a:t>2021/7/13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40" y="5029203"/>
            <a:ext cx="3617103" cy="89483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525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026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16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7543800" cy="68039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2" y="1200150"/>
            <a:ext cx="7543801" cy="3429000"/>
          </a:xfrm>
        </p:spPr>
        <p:txBody>
          <a:bodyPr/>
          <a:lstStyle>
            <a:lvl1pPr marL="7938" indent="-7938">
              <a:buNone/>
              <a:tabLst/>
              <a:defRPr sz="2800" baseline="0"/>
            </a:lvl1pPr>
            <a:lvl2pPr marL="404793" indent="-253988">
              <a:tabLst/>
              <a:defRPr sz="2400" baseline="0"/>
            </a:lvl2pPr>
            <a:lvl3pPr marL="515912" indent="-228588">
              <a:tabLst/>
              <a:defRPr sz="2000" baseline="0"/>
            </a:lvl3pPr>
            <a:lvl4pPr marL="690529" indent="-265100">
              <a:tabLst/>
              <a:defRPr sz="1600" baseline="0"/>
            </a:lvl4pPr>
            <a:lvl5pPr marL="801648" indent="-239701">
              <a:tabLst/>
              <a:defRPr sz="140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72DA-2BD8-DB43-9C4D-DA014F2C3B29}" type="datetime1">
              <a:rPr lang="zh-CN" altLang="en-US" smtClean="0"/>
              <a:t>2021/7/13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40" y="5029203"/>
            <a:ext cx="3617103" cy="89483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525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431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5"/>
            <a:ext cx="3703320" cy="30175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64782-ABEB-5E4B-9C7D-5A0BE19A48FC}" type="datetime1">
              <a:rPr lang="zh-CN" altLang="en-US" smtClean="0"/>
              <a:t>2021/7/13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Slides adapted from Jure Leskovec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11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40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40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1B86F-DB3A-4F47-B3B9-816E64382FA5}" type="datetime1">
              <a:rPr lang="zh-CN" altLang="en-US" smtClean="0"/>
              <a:t>2021/7/13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Slides adapted from Jure Leskovec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53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8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8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D45017-BEB6-0844-9CE6-5FD77A8F467F}" type="datetime1">
              <a:rPr lang="zh-CN" altLang="en-US" smtClean="0"/>
              <a:t>2021/7/13</a:t>
            </a:fld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Slides adapted from Jure Leskovec </a:t>
            </a: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1" y="2548893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1800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40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548640"/>
            <a:ext cx="5009393" cy="3943350"/>
          </a:xfrm>
        </p:spPr>
        <p:txBody>
          <a:bodyPr/>
          <a:lstStyle>
            <a:lvl1pPr>
              <a:defRPr sz="3200" baseline="0">
                <a:solidFill>
                  <a:schemeClr val="accent2"/>
                </a:solidFill>
              </a:defRPr>
            </a:lvl1pPr>
            <a:lvl2pPr>
              <a:defRPr sz="2800" baseline="0">
                <a:solidFill>
                  <a:schemeClr val="accent2"/>
                </a:solidFill>
              </a:defRPr>
            </a:lvl2pPr>
            <a:lvl3pPr>
              <a:defRPr sz="2400" baseline="0"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2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7" y="4844841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BA5CCBE1-B703-3447-B041-96B08AEA3B99}" type="datetime1">
              <a:rPr lang="zh-CN" altLang="en-US" smtClean="0"/>
              <a:t>2021/7/13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41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Slides adapted from Jure Leskovec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9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2518606" y="2473636"/>
            <a:ext cx="51435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2442604" y="2560134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84301"/>
            <a:ext cx="7543801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4" y="4844841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5180D01E-2A31-9E4F-B86C-46B6BB081A29}" type="datetime1">
              <a:rPr lang="zh-CN" altLang="en-US" smtClean="0"/>
              <a:t>2021/7/13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4844841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Slides adapted from Jure Leskovec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7" y="4844841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552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43" r:id="rId2"/>
    <p:sldLayoutId id="2147483738" r:id="rId3"/>
    <p:sldLayoutId id="2147483739" r:id="rId4"/>
    <p:sldLayoutId id="2147483740" r:id="rId5"/>
    <p:sldLayoutId id="2147483737" r:id="rId6"/>
  </p:sldLayoutIdLst>
  <p:hf sldNum="0" hdr="0" ftr="0" dt="0"/>
  <p:txStyles>
    <p:titleStyle>
      <a:lvl1pPr algn="l" defTabSz="685766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77" indent="-68577" algn="l" defTabSz="685766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22" indent="-137153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75" indent="-137153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28" indent="-137153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82" indent="-137153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60" indent="-171442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52" indent="-171442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44" indent="-171442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37" indent="-171442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android/hardware/Camera.PreviewCallback#onPreviewFrame(byte[],%20android.hardware.Camera)" TargetMode="External"/><Relationship Id="rId4" Type="http://schemas.openxmlformats.org/officeDocument/2006/relationships/hyperlink" Target="https://developer.android.com/reference/android/hardware/Camera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822963" y="1200150"/>
            <a:ext cx="6339838" cy="3429000"/>
          </a:xfrm>
        </p:spPr>
        <p:txBody>
          <a:bodyPr>
            <a:normAutofit/>
          </a:bodyPr>
          <a:lstStyle/>
          <a:p>
            <a:r>
              <a:rPr lang="en-US" altLang="zh-CN" sz="4000" dirty="0" smtClean="0"/>
              <a:t>Pose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Detection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Application</a:t>
            </a:r>
            <a:endParaRPr lang="en-US" sz="3200" dirty="0">
              <a:solidFill>
                <a:schemeClr val="tx2"/>
              </a:solidFill>
            </a:endParaRPr>
          </a:p>
          <a:p>
            <a:r>
              <a:rPr lang="en-US" sz="3200" dirty="0" smtClean="0">
                <a:solidFill>
                  <a:schemeClr val="tx2"/>
                </a:solidFill>
              </a:rPr>
              <a:t>Jiang </a:t>
            </a:r>
            <a:r>
              <a:rPr lang="en-US" sz="3200" dirty="0" smtClean="0">
                <a:solidFill>
                  <a:schemeClr val="tx2"/>
                </a:solidFill>
              </a:rPr>
              <a:t>Shan</a:t>
            </a:r>
          </a:p>
          <a:p>
            <a:r>
              <a:rPr lang="en-US" altLang="zh-CN" sz="3200" dirty="0" smtClean="0">
                <a:solidFill>
                  <a:schemeClr val="tx2"/>
                </a:solidFill>
              </a:rPr>
              <a:t>21M14414</a:t>
            </a:r>
            <a:endParaRPr lang="en-US" sz="3000" dirty="0">
              <a:solidFill>
                <a:schemeClr val="tx2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9144000" cy="209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305800" y="4171950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8610600" y="4629150"/>
            <a:ext cx="2728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45589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9DE413-5D6E-A44F-8A15-CD96FE8D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tx2"/>
                </a:solidFill>
              </a:rPr>
              <a:t>1. Application</a:t>
            </a:r>
            <a:r>
              <a:rPr lang="zh-CN" altLang="en-US" dirty="0" smtClean="0">
                <a:solidFill>
                  <a:schemeClr val="tx2"/>
                </a:solidFill>
              </a:rPr>
              <a:t> </a:t>
            </a:r>
            <a:r>
              <a:rPr lang="en-US" altLang="zh-CN" dirty="0" smtClean="0">
                <a:solidFill>
                  <a:schemeClr val="tx2"/>
                </a:solidFill>
              </a:rPr>
              <a:t>Feature</a:t>
            </a:r>
            <a:endParaRPr lang="en-US" altLang="zh-CN" dirty="0">
              <a:solidFill>
                <a:schemeClr val="tx2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610600" y="4629150"/>
            <a:ext cx="2728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2</a:t>
            </a:r>
            <a:endParaRPr kumimoji="1" lang="zh-CN" altLang="en-US" dirty="0"/>
          </a:p>
        </p:txBody>
      </p:sp>
      <p:grpSp>
        <p:nvGrpSpPr>
          <p:cNvPr id="7" name="组 6"/>
          <p:cNvGrpSpPr/>
          <p:nvPr/>
        </p:nvGrpSpPr>
        <p:grpSpPr>
          <a:xfrm>
            <a:off x="609600" y="928732"/>
            <a:ext cx="5675726" cy="4000500"/>
            <a:chOff x="848645" y="928731"/>
            <a:chExt cx="5675726" cy="40005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8645" y="928731"/>
              <a:ext cx="1800225" cy="4000500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6800" y="928731"/>
              <a:ext cx="1799821" cy="39996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4551" y="928731"/>
              <a:ext cx="1799820" cy="3999600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6431818" y="1123950"/>
            <a:ext cx="2451614" cy="256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1.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Use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phone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camera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to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detect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human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pose</a:t>
            </a:r>
          </a:p>
          <a:p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Cast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on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TV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to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play</a:t>
            </a:r>
            <a:endParaRPr kumimoji="1" lang="en-US" altLang="zh-CN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kumimoji="1" lang="en-US" altLang="zh-CN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2.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Follow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pose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animation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endParaRPr kumimoji="1" lang="en-US" altLang="zh-CN" sz="1600" dirty="0"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Increase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fun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by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doing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right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pose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to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get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scored</a:t>
            </a:r>
          </a:p>
          <a:p>
            <a:endParaRPr kumimoji="1" lang="en-US" altLang="zh-CN" dirty="0"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3.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Illustrate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main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body</a:t>
            </a:r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600" dirty="0" smtClean="0">
                <a:latin typeface="Calibri" charset="0"/>
                <a:ea typeface="Calibri" charset="0"/>
                <a:cs typeface="Calibri" charset="0"/>
              </a:rPr>
              <a:t>joint</a:t>
            </a:r>
          </a:p>
          <a:p>
            <a:r>
              <a:rPr kumimoji="1" lang="zh-CN" alt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heck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pose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correctness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more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accurately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3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9DE413-5D6E-A44F-8A15-CD96FE8D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chemeClr val="tx2"/>
                </a:solidFill>
              </a:rPr>
              <a:t>2</a:t>
            </a:r>
            <a:r>
              <a:rPr lang="en-US" altLang="zh-CN" dirty="0" smtClean="0">
                <a:solidFill>
                  <a:schemeClr val="tx2"/>
                </a:solidFill>
              </a:rPr>
              <a:t>. Motivation</a:t>
            </a:r>
            <a:endParaRPr lang="en-US" altLang="zh-CN" dirty="0">
              <a:solidFill>
                <a:schemeClr val="tx2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610600" y="4629150"/>
            <a:ext cx="2728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3</a:t>
            </a:r>
            <a:endParaRPr kumimoji="1"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807621" y="926185"/>
            <a:ext cx="681237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Workout</a:t>
            </a:r>
            <a:r>
              <a:rPr lang="zh-CN" alt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at</a:t>
            </a:r>
            <a:r>
              <a:rPr lang="zh-CN" alt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home</a:t>
            </a:r>
          </a:p>
          <a:p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Open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tutorial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video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on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YouTube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on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phone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and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cast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on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TV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endParaRPr lang="en-US" altLang="zh-CN" sz="18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-Unable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to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check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my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pose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if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there’s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no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mirror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nearby</a:t>
            </a:r>
          </a:p>
          <a:p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-Workout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mirror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is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expensive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and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tutorials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are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limited</a:t>
            </a:r>
            <a:endParaRPr lang="en-US" altLang="zh-CN" sz="1800" dirty="0" smtClean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altLang="zh-CN" sz="1600" dirty="0">
              <a:latin typeface="NimbusRomNo9L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304478"/>
            <a:ext cx="1856035" cy="247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91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9DE413-5D6E-A44F-8A15-CD96FE8D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chemeClr val="tx2"/>
                </a:solidFill>
              </a:rPr>
              <a:t>2</a:t>
            </a:r>
            <a:r>
              <a:rPr lang="en-US" altLang="zh-CN" dirty="0" smtClean="0">
                <a:solidFill>
                  <a:schemeClr val="tx2"/>
                </a:solidFill>
              </a:rPr>
              <a:t>. Motivation</a:t>
            </a:r>
            <a:endParaRPr lang="en-US" altLang="zh-CN" dirty="0">
              <a:solidFill>
                <a:schemeClr val="tx2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610600" y="4629150"/>
            <a:ext cx="2728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4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571750"/>
            <a:ext cx="2225040" cy="22250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33" t="23637" r="26667" b="21817"/>
          <a:stretch/>
        </p:blipFill>
        <p:spPr>
          <a:xfrm>
            <a:off x="3505200" y="2571750"/>
            <a:ext cx="3962400" cy="220133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807621" y="926185"/>
            <a:ext cx="755913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sz="2000" dirty="0">
                <a:latin typeface="Calibri" charset="0"/>
                <a:ea typeface="Calibri" charset="0"/>
                <a:cs typeface="Calibri" charset="0"/>
              </a:rPr>
              <a:t>Motion</a:t>
            </a:r>
            <a:r>
              <a:rPr lang="zh-CN" altLang="en-US" sz="2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>
                <a:latin typeface="Calibri" charset="0"/>
                <a:ea typeface="Calibri" charset="0"/>
                <a:cs typeface="Calibri" charset="0"/>
              </a:rPr>
              <a:t>Sensing Games</a:t>
            </a:r>
            <a:r>
              <a:rPr lang="zh-CN" altLang="en-US" sz="2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to</a:t>
            </a:r>
            <a:r>
              <a:rPr lang="zh-CN" alt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play</a:t>
            </a:r>
            <a:r>
              <a:rPr lang="zh-CN" alt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with</a:t>
            </a:r>
            <a:r>
              <a:rPr lang="zh-CN" alt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family</a:t>
            </a:r>
            <a:r>
              <a:rPr lang="zh-CN" alt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and</a:t>
            </a:r>
            <a:r>
              <a:rPr lang="zh-CN" alt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friends</a:t>
            </a:r>
          </a:p>
          <a:p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Motion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Game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like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Nintendo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Just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>
                <a:latin typeface="Calibri" charset="0"/>
                <a:ea typeface="Calibri" charset="0"/>
                <a:cs typeface="Calibri" charset="0"/>
              </a:rPr>
              <a:t>D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ance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using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Hand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Grips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and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are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>
                <a:latin typeface="Calibri" charset="0"/>
                <a:ea typeface="Calibri" charset="0"/>
                <a:cs typeface="Calibri" charset="0"/>
              </a:rPr>
              <a:t>much</a:t>
            </a:r>
            <a:r>
              <a:rPr lang="zh-CN" altLang="en-US" sz="18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>
                <a:latin typeface="Calibri" charset="0"/>
                <a:ea typeface="Calibri" charset="0"/>
                <a:cs typeface="Calibri" charset="0"/>
              </a:rPr>
              <a:t>enjoyed</a:t>
            </a:r>
            <a:r>
              <a:rPr lang="zh-CN" altLang="en-US" sz="18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>
                <a:latin typeface="Calibri" charset="0"/>
                <a:ea typeface="Calibri" charset="0"/>
                <a:cs typeface="Calibri" charset="0"/>
              </a:rPr>
              <a:t>at</a:t>
            </a:r>
            <a:r>
              <a:rPr lang="zh-CN" altLang="en-US" sz="18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>
                <a:latin typeface="Calibri" charset="0"/>
                <a:ea typeface="Calibri" charset="0"/>
                <a:cs typeface="Calibri" charset="0"/>
              </a:rPr>
              <a:t>family</a:t>
            </a:r>
            <a:r>
              <a:rPr lang="zh-CN" altLang="en-US" sz="18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>
                <a:latin typeface="Calibri" charset="0"/>
                <a:ea typeface="Calibri" charset="0"/>
                <a:cs typeface="Calibri" charset="0"/>
              </a:rPr>
              <a:t>reunion</a:t>
            </a:r>
          </a:p>
          <a:p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-Need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to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have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Switch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at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first,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not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accurate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for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playing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sports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game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en-US" altLang="zh-CN" sz="1800" dirty="0" smtClean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-Some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Motion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Games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using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Phone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Camera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add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fun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for</a:t>
            </a:r>
            <a:r>
              <a:rPr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</a:p>
          <a:p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508030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9DE413-5D6E-A44F-8A15-CD96FE8D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tx2"/>
                </a:solidFill>
              </a:rPr>
              <a:t>3. Details</a:t>
            </a:r>
            <a:endParaRPr lang="en-US" altLang="zh-CN" dirty="0">
              <a:solidFill>
                <a:schemeClr val="tx2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610600" y="4629150"/>
            <a:ext cx="2728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5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855617" y="800099"/>
            <a:ext cx="432073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zh-CN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Pose</a:t>
            </a:r>
            <a:r>
              <a:rPr kumimoji="1" lang="zh-CN" altLang="en-US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Detection</a:t>
            </a:r>
            <a:r>
              <a:rPr kumimoji="1" lang="zh-CN" altLang="en-US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Using</a:t>
            </a:r>
            <a:r>
              <a:rPr kumimoji="1" lang="zh-CN" altLang="en-US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P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hone</a:t>
            </a:r>
            <a:r>
              <a:rPr kumimoji="1" lang="zh-CN" altLang="en-US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amera</a:t>
            </a:r>
          </a:p>
          <a:p>
            <a:r>
              <a:rPr kumimoji="1" lang="en-US" altLang="zh-CN" sz="1800" dirty="0">
                <a:solidFill>
                  <a:schemeClr val="bg1">
                    <a:lumMod val="50000"/>
                  </a:schemeClr>
                </a:solidFill>
              </a:rPr>
              <a:t>-</a:t>
            </a:r>
            <a:r>
              <a:rPr kumimoji="1" lang="en-US" altLang="zh-CN" sz="1800" dirty="0" smtClean="0">
                <a:solidFill>
                  <a:schemeClr val="bg1">
                    <a:lumMod val="50000"/>
                  </a:schemeClr>
                </a:solidFill>
              </a:rPr>
              <a:t>ML</a:t>
            </a:r>
            <a:r>
              <a:rPr kumimoji="1" lang="zh-CN" altLang="en-US" sz="18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800" dirty="0" smtClean="0">
                <a:solidFill>
                  <a:schemeClr val="bg1">
                    <a:lumMod val="50000"/>
                  </a:schemeClr>
                </a:solidFill>
              </a:rPr>
              <a:t>SDK</a:t>
            </a:r>
            <a:r>
              <a:rPr kumimoji="1" lang="zh-CN" altLang="en-US" sz="18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kumimoji="1" lang="en-US" altLang="zh-CN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15"/>
          <a:stretch/>
        </p:blipFill>
        <p:spPr>
          <a:xfrm>
            <a:off x="855617" y="1994090"/>
            <a:ext cx="3030583" cy="278510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438803" y="800099"/>
            <a:ext cx="3729804" cy="11926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zh-CN" sz="20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Pose</a:t>
            </a:r>
            <a:r>
              <a:rPr kumimoji="1" lang="zh-CN" altLang="en-US" sz="20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Recognition</a:t>
            </a:r>
          </a:p>
          <a:p>
            <a:r>
              <a:rPr kumimoji="1"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-Relative</a:t>
            </a:r>
            <a:r>
              <a:rPr kumimoji="1" lang="zh-CN" altLang="en-US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Position</a:t>
            </a:r>
            <a:endParaRPr lang="en-US" altLang="zh-CN" sz="1800" dirty="0" smtClean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</a:rPr>
              <a:t>-k-nearest 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</a:rPr>
              <a:t>neighbors algorithm (k-NN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endParaRPr kumimoji="1" lang="zh-CN" altLang="en-US" dirty="0"/>
          </a:p>
        </p:txBody>
      </p:sp>
      <p:pic>
        <p:nvPicPr>
          <p:cNvPr id="5" name="WeChatSight4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41912" y="1992733"/>
            <a:ext cx="123444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96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9DE413-5D6E-A44F-8A15-CD96FE8D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tx2"/>
                </a:solidFill>
              </a:rPr>
              <a:t>3. Details</a:t>
            </a:r>
            <a:endParaRPr lang="en-US" altLang="zh-CN" dirty="0">
              <a:solidFill>
                <a:schemeClr val="tx2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610600" y="4629150"/>
            <a:ext cx="2728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6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879590" y="985758"/>
            <a:ext cx="17360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zh-CN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Camera</a:t>
            </a:r>
            <a:r>
              <a:rPr kumimoji="1" lang="zh-CN" altLang="en-US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API</a:t>
            </a:r>
            <a:endParaRPr lang="zh-CN" alt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87024" y="1503000"/>
            <a:ext cx="7487170" cy="172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dirty="0" err="1" smtClean="0">
                <a:latin typeface="Calibri" charset="0"/>
                <a:ea typeface="Calibri" charset="0"/>
                <a:cs typeface="Calibri" charset="0"/>
              </a:rPr>
              <a:t>camera.setPreviewCallback</a:t>
            </a:r>
            <a:endParaRPr lang="en-US" altLang="zh-CN" sz="18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-Installs </a:t>
            </a:r>
            <a:r>
              <a:rPr lang="en-US" altLang="zh-CN" sz="1800" dirty="0">
                <a:latin typeface="Calibri" charset="0"/>
                <a:ea typeface="Calibri" charset="0"/>
                <a:cs typeface="Calibri" charset="0"/>
              </a:rPr>
              <a:t>a callback to be invoked for every preview frame in addition to displaying them on the screen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.</a:t>
            </a:r>
          </a:p>
          <a:p>
            <a:endParaRPr lang="en-US" altLang="zh-CN" sz="16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zh-CN" sz="1800" dirty="0">
                <a:latin typeface="Calibri" charset="0"/>
                <a:ea typeface="Calibri" charset="0"/>
                <a:cs typeface="Calibri" charset="0"/>
                <a:hlinkClick r:id="rId3"/>
              </a:rPr>
              <a:t>onPreviewFrame</a:t>
            </a:r>
            <a:r>
              <a:rPr lang="en-US" altLang="zh-CN" sz="1800" dirty="0">
                <a:latin typeface="Calibri" charset="0"/>
                <a:ea typeface="Calibri" charset="0"/>
                <a:cs typeface="Calibri" charset="0"/>
              </a:rPr>
              <a:t>(byte[] data, </a:t>
            </a:r>
            <a:r>
              <a:rPr lang="en-US" altLang="zh-CN" sz="1800" dirty="0">
                <a:latin typeface="Calibri" charset="0"/>
                <a:ea typeface="Calibri" charset="0"/>
                <a:cs typeface="Calibri" charset="0"/>
                <a:hlinkClick r:id="rId4"/>
              </a:rPr>
              <a:t>Camera</a:t>
            </a:r>
            <a:r>
              <a:rPr lang="en-US" altLang="zh-CN" sz="1800" dirty="0">
                <a:latin typeface="Calibri" charset="0"/>
                <a:ea typeface="Calibri" charset="0"/>
                <a:cs typeface="Calibri" charset="0"/>
              </a:rPr>
              <a:t> camera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-NV21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data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err="1" smtClean="0">
                <a:latin typeface="Calibri" charset="0"/>
                <a:ea typeface="Calibri" charset="0"/>
                <a:cs typeface="Calibri" charset="0"/>
              </a:rPr>
              <a:t>arrary</a:t>
            </a:r>
            <a:endParaRPr lang="zh-CN" altLang="en-US" sz="18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87024" y="3235326"/>
            <a:ext cx="43043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 err="1" smtClean="0">
                <a:latin typeface="Calibri" charset="0"/>
                <a:ea typeface="Calibri" charset="0"/>
                <a:cs typeface="Calibri" charset="0"/>
              </a:rPr>
              <a:t>android.opengl.GLSurfaceView</a:t>
            </a:r>
            <a:endParaRPr lang="en-US" altLang="zh-CN" sz="18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-Create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err="1" smtClean="0">
                <a:latin typeface="Calibri" charset="0"/>
                <a:ea typeface="Calibri" charset="0"/>
                <a:cs typeface="Calibri" charset="0"/>
              </a:rPr>
              <a:t>SurfaceView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on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Top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of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Camera</a:t>
            </a:r>
            <a:r>
              <a:rPr lang="zh-CN" alt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1800" dirty="0" smtClean="0">
                <a:latin typeface="Calibri" charset="0"/>
                <a:ea typeface="Calibri" charset="0"/>
                <a:cs typeface="Calibri" charset="0"/>
              </a:rPr>
              <a:t>View</a:t>
            </a:r>
            <a:endParaRPr lang="zh-CN" altLang="en-US" sz="18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33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9DE413-5D6E-A44F-8A15-CD96FE8D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tx2"/>
                </a:solidFill>
              </a:rPr>
              <a:t>3. Details</a:t>
            </a:r>
            <a:endParaRPr lang="en-US" altLang="zh-CN" dirty="0">
              <a:solidFill>
                <a:schemeClr val="tx2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610600" y="4629150"/>
            <a:ext cx="2728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7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855616" y="985758"/>
            <a:ext cx="5316583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UI</a:t>
            </a:r>
            <a:r>
              <a:rPr lang="zh-CN" alt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Update</a:t>
            </a:r>
          </a:p>
          <a:p>
            <a:r>
              <a:rPr lang="en-US" altLang="zh-CN" sz="2000" b="1" dirty="0" smtClean="0">
                <a:latin typeface="Calibri" charset="0"/>
                <a:ea typeface="Calibri" charset="0"/>
                <a:cs typeface="Calibri" charset="0"/>
              </a:rPr>
              <a:t>-</a:t>
            </a:r>
            <a:r>
              <a:rPr lang="zh-CN" altLang="en-US" sz="20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asynchronous</a:t>
            </a:r>
            <a:r>
              <a:rPr lang="zh-CN" alt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000" dirty="0" smtClean="0">
                <a:latin typeface="Calibri" charset="0"/>
                <a:ea typeface="Calibri" charset="0"/>
                <a:cs typeface="Calibri" charset="0"/>
              </a:rPr>
              <a:t>task</a:t>
            </a:r>
            <a:r>
              <a:rPr lang="zh-CN" alt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endParaRPr lang="en-US" altLang="zh-CN" sz="20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H</a:t>
            </a:r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andler</a:t>
            </a:r>
          </a:p>
          <a:p>
            <a:r>
              <a:rPr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()</a:t>
            </a:r>
            <a:endParaRPr lang="en-US" altLang="zh-CN" sz="1800" dirty="0" smtClean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altLang="zh-CN" sz="1800" dirty="0" smtClean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r>
              <a:rPr kumimoji="1" lang="en-US" altLang="zh-CN" sz="18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-</a:t>
            </a:r>
            <a:r>
              <a:rPr kumimoji="1" lang="zh-CN" altLang="en-US" sz="18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kumimoji="1" lang="en-US" altLang="zh-CN" sz="18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Animation</a:t>
            </a:r>
          </a:p>
          <a:p>
            <a:r>
              <a:rPr kumimoji="1" lang="en-US" altLang="zh-CN" sz="1800" dirty="0" smtClean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.animation</a:t>
            </a:r>
            <a:r>
              <a:rPr kumimoji="1" lang="en-US" altLang="zh-CN" sz="180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()</a:t>
            </a:r>
            <a:endParaRPr lang="zh-CN" altLang="en-US" sz="1800" dirty="0">
              <a:solidFill>
                <a:schemeClr val="bg1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zh-CN" altLang="en-US" sz="1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011377"/>
            <a:ext cx="5257800" cy="210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7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9DE413-5D6E-A44F-8A15-CD96FE8D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chemeClr val="tx2"/>
                </a:solidFill>
              </a:rPr>
              <a:t>4</a:t>
            </a:r>
            <a:r>
              <a:rPr lang="en-US" altLang="zh-CN" dirty="0" smtClean="0">
                <a:solidFill>
                  <a:schemeClr val="tx2"/>
                </a:solidFill>
              </a:rPr>
              <a:t>. Demo</a:t>
            </a:r>
            <a:endParaRPr lang="en-US" altLang="zh-CN" dirty="0">
              <a:solidFill>
                <a:schemeClr val="tx2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610600" y="4629150"/>
            <a:ext cx="2728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8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40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E563EA1-CF7A-E04D-8E63-2937EF20F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2269632"/>
            <a:ext cx="7543800" cy="680397"/>
          </a:xfrm>
        </p:spPr>
        <p:txBody>
          <a:bodyPr>
            <a:noAutofit/>
          </a:bodyPr>
          <a:lstStyle/>
          <a:p>
            <a:r>
              <a:rPr lang="en-US" altLang="zh-CN" sz="5400" b="0" dirty="0" smtClean="0"/>
              <a:t>Thank</a:t>
            </a:r>
            <a:r>
              <a:rPr lang="zh-CN" altLang="en-US" sz="5400" b="0" dirty="0" smtClean="0"/>
              <a:t> </a:t>
            </a:r>
            <a:r>
              <a:rPr lang="en-US" altLang="zh-CN" sz="5400" b="0" dirty="0" smtClean="0"/>
              <a:t>you</a:t>
            </a:r>
            <a:endParaRPr lang="en-US" sz="5400" b="0" dirty="0"/>
          </a:p>
        </p:txBody>
      </p:sp>
      <p:sp>
        <p:nvSpPr>
          <p:cNvPr id="6" name="文本框 5"/>
          <p:cNvSpPr txBox="1"/>
          <p:nvPr/>
        </p:nvSpPr>
        <p:spPr>
          <a:xfrm>
            <a:off x="8610600" y="4629150"/>
            <a:ext cx="2728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9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5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48949</TotalTime>
  <Words>246</Words>
  <Application>Microsoft Macintosh PowerPoint</Application>
  <PresentationFormat>全屏显示(16:9)</PresentationFormat>
  <Paragraphs>66</Paragraphs>
  <Slides>9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Calibri</vt:lpstr>
      <vt:lpstr>Calibri Light</vt:lpstr>
      <vt:lpstr>NimbusRomNo9L</vt:lpstr>
      <vt:lpstr>宋体</vt:lpstr>
      <vt:lpstr>Arial</vt:lpstr>
      <vt:lpstr>1_Retrospect</vt:lpstr>
      <vt:lpstr>PowerPoint 演示文稿</vt:lpstr>
      <vt:lpstr>1. Application Feature</vt:lpstr>
      <vt:lpstr>2. Motivation</vt:lpstr>
      <vt:lpstr>2. Motivation</vt:lpstr>
      <vt:lpstr>3. Details</vt:lpstr>
      <vt:lpstr>3. Details</vt:lpstr>
      <vt:lpstr>3. Details</vt:lpstr>
      <vt:lpstr>4. Demo</vt:lpstr>
      <vt:lpstr>Thank you</vt:lpstr>
    </vt:vector>
  </TitlesOfParts>
  <Manager/>
  <Company/>
  <LinksUpToDate>false</LinksUpToDate>
  <SharedDoc>false</SharedDoc>
  <HyperlinkBase/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Neural Networks and Neural Language Models</dc:title>
  <dc:subject>Speech and Language Processing</dc:subject>
  <dc:creator>Dan Jurafsky</dc:creator>
  <cp:keywords/>
  <dc:description/>
  <cp:lastModifiedBy>Microsoft Office 用户</cp:lastModifiedBy>
  <cp:revision>2120</cp:revision>
  <cp:lastPrinted>2021-06-03T06:58:19Z</cp:lastPrinted>
  <dcterms:created xsi:type="dcterms:W3CDTF">2009-06-12T17:14:38Z</dcterms:created>
  <dcterms:modified xsi:type="dcterms:W3CDTF">2021-07-13T07:07:25Z</dcterms:modified>
  <cp:category/>
</cp:coreProperties>
</file>

<file path=docProps/thumbnail.jpeg>
</file>